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62" r:id="rId5"/>
    <p:sldId id="263" r:id="rId6"/>
    <p:sldId id="264" r:id="rId7"/>
    <p:sldId id="257" r:id="rId8"/>
    <p:sldId id="265" r:id="rId9"/>
    <p:sldId id="266" r:id="rId10"/>
    <p:sldId id="267" r:id="rId11"/>
    <p:sldId id="268" r:id="rId12"/>
    <p:sldId id="258" r:id="rId13"/>
    <p:sldId id="270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9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2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9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4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1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1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4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05ED3-34E2-403C-98B2-AA2F2F45387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B9D6-FA7F-4A35-870B-E25E86154C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0406" y="133158"/>
            <a:ext cx="1195159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/>
                <a:latin typeface="Comic Sans MS" panose="030F0702030302020204" pitchFamily="66" charset="0"/>
              </a:rPr>
              <a:t>WHAT’S A PHRASAL VERB?</a:t>
            </a:r>
            <a:endParaRPr lang="en-US" sz="3200" b="0" dirty="0" smtClean="0">
              <a:effectLst/>
              <a:latin typeface="Comic Sans MS" panose="030F0702030302020204" pitchFamily="66" charset="0"/>
            </a:endParaRPr>
          </a:p>
          <a:p>
            <a:endParaRPr lang="en-US" sz="3200" b="0" dirty="0" smtClean="0">
              <a:effectLst/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b="0" dirty="0" smtClean="0">
                <a:effectLst/>
                <a:latin typeface="Comic Sans MS" panose="030F0702030302020204" pitchFamily="66" charset="0"/>
              </a:rPr>
              <a:t>Phrasal verbs are multi-part verbs, that is to say, they are always made up of two (or more) words.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b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3200" b="1" dirty="0" smtClean="0">
                <a:effectLst/>
                <a:latin typeface="Comic Sans MS" panose="030F0702030302020204" pitchFamily="66" charset="0"/>
              </a:rPr>
              <a:t>VERB + PARTICLE(S)</a:t>
            </a:r>
            <a:r>
              <a:rPr lang="en-US" sz="3200" b="0" dirty="0" smtClean="0">
                <a:effectLst/>
                <a:latin typeface="Comic Sans MS" panose="030F0702030302020204" pitchFamily="66" charset="0"/>
              </a:rPr>
              <a:t> 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b="0" dirty="0" smtClean="0">
                <a:effectLst/>
                <a:latin typeface="Comic Sans MS" panose="030F0702030302020204" pitchFamily="66" charset="0"/>
              </a:rPr>
              <a:t>(particles are small words, prepositions or adverbs: up, down, in , away, to, back etc.).  The meaning of a phrasal verb is often very different from the meaning of the verb without the particle. Here’s an example:</a:t>
            </a:r>
          </a:p>
          <a:p>
            <a:r>
              <a:rPr lang="en-US" sz="3200" b="0" dirty="0" smtClean="0">
                <a:effectLst/>
                <a:latin typeface="Comic Sans MS" panose="030F0702030302020204" pitchFamily="66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1030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4362" y="1601799"/>
            <a:ext cx="113720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dirty="0" smtClean="0">
              <a:effectLst/>
              <a:latin typeface="Open San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7858" y="520505"/>
            <a:ext cx="116894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MOVE: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You </a:t>
            </a:r>
            <a:r>
              <a:rPr lang="en-US" sz="2800" dirty="0">
                <a:latin typeface="Comic Sans MS" panose="030F0702030302020204" pitchFamily="66" charset="0"/>
              </a:rPr>
              <a:t>will need to walk faster so you can </a:t>
            </a:r>
            <a:r>
              <a:rPr lang="en-US" sz="2800" b="1" dirty="0">
                <a:latin typeface="Comic Sans MS" panose="030F0702030302020204" pitchFamily="66" charset="0"/>
              </a:rPr>
              <a:t>CATCH UP</a:t>
            </a:r>
            <a:r>
              <a:rPr lang="en-US" sz="2800" dirty="0">
                <a:latin typeface="Comic Sans MS" panose="030F0702030302020204" pitchFamily="66" charset="0"/>
              </a:rPr>
              <a:t> with them and walk at the same pace again. You don’t want to get lost on your own!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What does that mean? When we say </a:t>
            </a:r>
            <a:r>
              <a:rPr lang="en-US" sz="2800" b="1" dirty="0">
                <a:latin typeface="Comic Sans MS" panose="030F0702030302020204" pitchFamily="66" charset="0"/>
              </a:rPr>
              <a:t>CATCH UP, </a:t>
            </a:r>
            <a:r>
              <a:rPr lang="en-US" sz="2800" dirty="0">
                <a:latin typeface="Comic Sans MS" panose="030F0702030302020204" pitchFamily="66" charset="0"/>
              </a:rPr>
              <a:t>it means you will move forward at a faster speed than before.</a:t>
            </a:r>
          </a:p>
          <a:p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You </a:t>
            </a:r>
            <a:r>
              <a:rPr lang="en-US" sz="2800" dirty="0">
                <a:latin typeface="Comic Sans MS" panose="030F0702030302020204" pitchFamily="66" charset="0"/>
              </a:rPr>
              <a:t>need to alter your slouched position to an upright position to lengthen your spine, so your back doesn’t hurt anymore. So, </a:t>
            </a:r>
            <a:r>
              <a:rPr lang="en-US" sz="2800" b="1" dirty="0">
                <a:latin typeface="Comic Sans MS" panose="030F0702030302020204" pitchFamily="66" charset="0"/>
              </a:rPr>
              <a:t>SIT UP</a:t>
            </a:r>
            <a:r>
              <a:rPr lang="en-US" sz="2800" dirty="0">
                <a:latin typeface="Comic Sans MS" panose="030F0702030302020204" pitchFamily="66" charset="0"/>
              </a:rPr>
              <a:t> straight!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Imagine</a:t>
            </a:r>
            <a:r>
              <a:rPr lang="en-US" sz="2800" dirty="0">
                <a:latin typeface="Comic Sans MS" panose="030F0702030302020204" pitchFamily="66" charset="0"/>
              </a:rPr>
              <a:t>, you are lying in your bed, it is a beautiful morning, but you need to go to school. What is it you need to? You need to </a:t>
            </a:r>
            <a:r>
              <a:rPr lang="en-US" sz="2800" b="1" dirty="0">
                <a:latin typeface="Comic Sans MS" panose="030F0702030302020204" pitchFamily="66" charset="0"/>
              </a:rPr>
              <a:t>GET UP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43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4362" y="1601799"/>
            <a:ext cx="113720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dirty="0" smtClean="0">
              <a:effectLst/>
              <a:latin typeface="Open San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7858" y="520505"/>
            <a:ext cx="116894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COMPLETE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How </a:t>
            </a:r>
            <a:r>
              <a:rPr lang="en-US" sz="2800" dirty="0">
                <a:latin typeface="Comic Sans MS" panose="030F0702030302020204" pitchFamily="66" charset="0"/>
              </a:rPr>
              <a:t>much orange juice would you like? Would you like me to </a:t>
            </a:r>
            <a:r>
              <a:rPr lang="en-US" sz="2800" b="1" dirty="0">
                <a:latin typeface="Comic Sans MS" panose="030F0702030302020204" pitchFamily="66" charset="0"/>
              </a:rPr>
              <a:t>FILL UP</a:t>
            </a:r>
            <a:r>
              <a:rPr lang="en-US" sz="2800" dirty="0">
                <a:latin typeface="Comic Sans MS" panose="030F0702030302020204" pitchFamily="66" charset="0"/>
              </a:rPr>
              <a:t> the glass or do you just want a little bit? 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I </a:t>
            </a:r>
            <a:r>
              <a:rPr lang="en-US" sz="2800" dirty="0">
                <a:latin typeface="Comic Sans MS" panose="030F0702030302020204" pitchFamily="66" charset="0"/>
              </a:rPr>
              <a:t>would help you </a:t>
            </a:r>
            <a:r>
              <a:rPr lang="en-US" sz="2800" b="1" dirty="0">
                <a:latin typeface="Comic Sans MS" panose="030F0702030302020204" pitchFamily="66" charset="0"/>
              </a:rPr>
              <a:t>FINISH</a:t>
            </a:r>
            <a:r>
              <a:rPr lang="en-US" sz="2800" dirty="0">
                <a:latin typeface="Comic Sans MS" panose="030F0702030302020204" pitchFamily="66" charset="0"/>
              </a:rPr>
              <a:t> it </a:t>
            </a:r>
            <a:r>
              <a:rPr lang="en-US" sz="2800" b="1" dirty="0">
                <a:latin typeface="Comic Sans MS" panose="030F0702030302020204" pitchFamily="66" charset="0"/>
              </a:rPr>
              <a:t>UP </a:t>
            </a:r>
            <a:r>
              <a:rPr lang="en-US" sz="2800" dirty="0">
                <a:latin typeface="Comic Sans MS" panose="030F0702030302020204" pitchFamily="66" charset="0"/>
              </a:rPr>
              <a:t>later. This action will be completed, as soon as I return home.</a:t>
            </a:r>
          </a:p>
          <a:p>
            <a:endParaRPr lang="en-US" sz="2800" dirty="0" smtClean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When </a:t>
            </a:r>
            <a:r>
              <a:rPr lang="en-US" sz="2800" dirty="0">
                <a:latin typeface="Comic Sans MS" panose="030F0702030302020204" pitchFamily="66" charset="0"/>
              </a:rPr>
              <a:t>you see a sad friend, what could you say to them? </a:t>
            </a:r>
            <a:r>
              <a:rPr lang="en-US" sz="2800" b="1" dirty="0">
                <a:latin typeface="Comic Sans MS" panose="030F0702030302020204" pitchFamily="66" charset="0"/>
              </a:rPr>
              <a:t>CHEER UP</a:t>
            </a:r>
            <a:r>
              <a:rPr lang="en-US" sz="2800" dirty="0">
                <a:latin typeface="Comic Sans MS" panose="030F0702030302020204" pitchFamily="66" charset="0"/>
              </a:rPr>
              <a:t>, my friend! </a:t>
            </a:r>
            <a:r>
              <a:rPr lang="en-US" sz="2800" b="1" dirty="0">
                <a:latin typeface="Comic Sans MS" panose="030F0702030302020204" pitchFamily="66" charset="0"/>
              </a:rPr>
              <a:t>BLOW UP</a:t>
            </a:r>
            <a:r>
              <a:rPr lang="en-US" sz="2800" dirty="0">
                <a:latin typeface="Comic Sans MS" panose="030F0702030302020204" pitchFamily="66" charset="0"/>
              </a:rPr>
              <a:t> some balloons and be happy.</a:t>
            </a:r>
          </a:p>
        </p:txBody>
      </p:sp>
    </p:spTree>
    <p:extLst>
      <p:ext uri="{BB962C8B-B14F-4D97-AF65-F5344CB8AC3E}">
        <p14:creationId xmlns:p14="http://schemas.microsoft.com/office/powerpoint/2010/main" val="20461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3638" y="-77273"/>
            <a:ext cx="10612193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0" dirty="0" smtClean="0">
                <a:effectLst/>
                <a:latin typeface="Open Sans"/>
              </a:rPr>
              <a:t>Hold on</a:t>
            </a:r>
            <a:r>
              <a:rPr lang="en-US" sz="3200" b="0" i="0" dirty="0" smtClean="0">
                <a:effectLst/>
                <a:latin typeface="Open Sans"/>
              </a:rPr>
              <a:t> – to wait.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Please hold on, the manager isn’t ready to see you yet.</a:t>
            </a:r>
            <a:endParaRPr lang="en-US" sz="3200" b="0" i="0" dirty="0" smtClean="0">
              <a:effectLst/>
              <a:latin typeface="Open Sans"/>
            </a:endParaRPr>
          </a:p>
          <a:p>
            <a:endParaRPr lang="en-US" sz="3200" b="1" dirty="0"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Try on</a:t>
            </a:r>
            <a:r>
              <a:rPr lang="en-US" sz="3200" b="0" i="0" dirty="0" smtClean="0">
                <a:effectLst/>
                <a:latin typeface="Open Sans"/>
              </a:rPr>
              <a:t> – to try clothes to see if they fit.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Could I </a:t>
            </a:r>
            <a:r>
              <a:rPr lang="en-US" sz="3200" b="1" i="1" dirty="0" smtClean="0">
                <a:effectLst/>
                <a:latin typeface="Open Sans"/>
              </a:rPr>
              <a:t>try on</a:t>
            </a:r>
            <a:r>
              <a:rPr lang="en-US" sz="3200" b="0" i="1" dirty="0" smtClean="0">
                <a:effectLst/>
                <a:latin typeface="Open Sans"/>
              </a:rPr>
              <a:t> this dress in a size ten please?</a:t>
            </a:r>
            <a:endParaRPr lang="en-US" sz="3200" b="0" i="0" dirty="0" smtClean="0">
              <a:effectLst/>
              <a:latin typeface="Open Sans"/>
            </a:endParaRPr>
          </a:p>
          <a:p>
            <a:endParaRPr lang="en-US" sz="3200" b="1" i="0" dirty="0" smtClean="0">
              <a:effectLst/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Go on</a:t>
            </a:r>
            <a:r>
              <a:rPr lang="en-US" sz="3200" b="0" i="0" dirty="0" smtClean="0">
                <a:effectLst/>
                <a:latin typeface="Open Sans"/>
              </a:rPr>
              <a:t> – to continue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Sorry about that interruption, please </a:t>
            </a:r>
            <a:r>
              <a:rPr lang="en-US" sz="3200" b="1" i="1" dirty="0" smtClean="0">
                <a:effectLst/>
                <a:latin typeface="Open Sans"/>
              </a:rPr>
              <a:t>go on</a:t>
            </a:r>
            <a:r>
              <a:rPr lang="en-US" sz="3200" b="0" i="1" dirty="0" smtClean="0">
                <a:effectLst/>
                <a:latin typeface="Open Sans"/>
              </a:rPr>
              <a:t>.</a:t>
            </a:r>
            <a:endParaRPr lang="en-US" sz="3200" b="0" i="0" dirty="0" smtClean="0">
              <a:effectLst/>
              <a:latin typeface="Open Sans"/>
            </a:endParaRPr>
          </a:p>
          <a:p>
            <a:endParaRPr lang="en-US" sz="3200" b="1" i="0" dirty="0" smtClean="0">
              <a:effectLst/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Come on</a:t>
            </a:r>
            <a:r>
              <a:rPr lang="en-US" sz="3200" b="0" i="0" dirty="0" smtClean="0">
                <a:effectLst/>
                <a:latin typeface="Open Sans"/>
              </a:rPr>
              <a:t> – to go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i="1" dirty="0" smtClean="0">
                <a:effectLst/>
                <a:latin typeface="Open Sans"/>
              </a:rPr>
              <a:t>Come on</a:t>
            </a:r>
            <a:r>
              <a:rPr lang="en-US" sz="3200" b="0" i="1" dirty="0" smtClean="0">
                <a:effectLst/>
                <a:latin typeface="Open Sans"/>
              </a:rPr>
              <a:t> down kids! Dinner is ready!</a:t>
            </a:r>
            <a:endParaRPr lang="en-US" sz="3200" b="0" i="0" dirty="0" smtClean="0">
              <a:effectLst/>
              <a:latin typeface="Open Sans"/>
            </a:endParaRPr>
          </a:p>
          <a:p>
            <a:endParaRPr lang="en-US" sz="3200" b="1" i="0" dirty="0" smtClean="0">
              <a:effectLst/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Pile on</a:t>
            </a:r>
            <a:r>
              <a:rPr lang="en-US" sz="3200" b="0" i="0" dirty="0" smtClean="0">
                <a:effectLst/>
                <a:latin typeface="Open Sans"/>
              </a:rPr>
              <a:t> – to gain weight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He has been </a:t>
            </a:r>
            <a:r>
              <a:rPr lang="en-US" sz="3200" b="1" i="1" dirty="0" smtClean="0">
                <a:effectLst/>
                <a:latin typeface="Open Sans"/>
              </a:rPr>
              <a:t>piling on</a:t>
            </a:r>
            <a:r>
              <a:rPr lang="en-US" sz="3200" b="0" i="1" dirty="0" smtClean="0">
                <a:effectLst/>
                <a:latin typeface="Open Sans"/>
              </a:rPr>
              <a:t> the pounds lately.</a:t>
            </a:r>
            <a:endParaRPr lang="en-US" sz="32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250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3323478"/>
            <a:ext cx="14791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0" dirty="0">
              <a:effectLst/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philinter.com/en/wp-content/uploads/sites/2/2015/03/11047934_756789417761770_8141727477621016357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60" y="123078"/>
            <a:ext cx="11093823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1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Comic Sans MS" panose="030F0702030302020204" pitchFamily="66" charset="0"/>
              </a:rPr>
              <a:t>ACTIVITY: </a:t>
            </a:r>
            <a:r>
              <a:rPr lang="en-US" sz="2800" i="1" dirty="0" smtClean="0">
                <a:latin typeface="Comic Sans MS" panose="030F0702030302020204" pitchFamily="66" charset="0"/>
              </a:rPr>
              <a:t>fill in the blank with the correct phrasal verb:</a:t>
            </a:r>
          </a:p>
          <a:p>
            <a:endParaRPr lang="en-US" sz="2800" b="1" i="1" dirty="0" smtClean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CLEAN UP - WAKE UP - MIXED UP - GETS UP - FILL UP</a:t>
            </a:r>
            <a:r>
              <a:rPr lang="en-US" sz="2800" dirty="0" smtClean="0">
                <a:latin typeface="Comic Sans MS" panose="030F0702030302020204" pitchFamily="66" charset="0"/>
              </a:rPr>
              <a:t>  - </a:t>
            </a:r>
            <a:r>
              <a:rPr lang="en-US" sz="2800" b="1" dirty="0" smtClean="0">
                <a:latin typeface="Comic Sans MS" panose="030F0702030302020204" pitchFamily="66" charset="0"/>
              </a:rPr>
              <a:t>ENDED UP - GAVE UP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i="1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– </a:t>
            </a:r>
            <a:r>
              <a:rPr lang="en-US" sz="2800" dirty="0">
                <a:latin typeface="Comic Sans MS" panose="030F0702030302020204" pitchFamily="66" charset="0"/>
              </a:rPr>
              <a:t>I </a:t>
            </a:r>
            <a:r>
              <a:rPr lang="en-US" sz="2800" dirty="0" smtClean="0">
                <a:latin typeface="Comic Sans MS" panose="030F0702030302020204" pitchFamily="66" charset="0"/>
              </a:rPr>
              <a:t>always_______________</a:t>
            </a:r>
            <a:r>
              <a:rPr lang="en-US" sz="2800" dirty="0">
                <a:latin typeface="Comic Sans MS" panose="030F0702030302020204" pitchFamily="66" charset="0"/>
              </a:rPr>
              <a:t> </a:t>
            </a:r>
            <a:r>
              <a:rPr lang="en-US" sz="2800" dirty="0" smtClean="0">
                <a:latin typeface="Comic Sans MS" panose="030F0702030302020204" pitchFamily="66" charset="0"/>
              </a:rPr>
              <a:t>my</a:t>
            </a:r>
            <a:r>
              <a:rPr lang="en-US" sz="2800" dirty="0">
                <a:latin typeface="Comic Sans MS" panose="030F0702030302020204" pitchFamily="66" charset="0"/>
              </a:rPr>
              <a:t> dog’s food bowl with dog food when I see it is empty.</a:t>
            </a:r>
            <a:r>
              <a:rPr lang="en-US" sz="2800" dirty="0" smtClean="0">
                <a:latin typeface="Comic Sans MS" panose="030F0702030302020204" pitchFamily="66" charset="0"/>
              </a:rPr>
              <a:t/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– My mother </a:t>
            </a:r>
            <a:r>
              <a:rPr lang="en-US" sz="2800" dirty="0" smtClean="0">
                <a:latin typeface="Comic Sans MS" panose="030F0702030302020204" pitchFamily="66" charset="0"/>
              </a:rPr>
              <a:t>___________</a:t>
            </a:r>
            <a:r>
              <a:rPr lang="en-US" sz="2800" dirty="0">
                <a:latin typeface="Comic Sans MS" panose="030F0702030302020204" pitchFamily="66" charset="0"/>
              </a:rPr>
              <a:t> at 5 o’clock every morning to go for a run.</a:t>
            </a:r>
            <a:r>
              <a:rPr lang="en-US" sz="2800" dirty="0" smtClean="0">
                <a:latin typeface="Comic Sans MS" panose="030F0702030302020204" pitchFamily="66" charset="0"/>
              </a:rPr>
              <a:t/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– We couldn’t find a Thai restaurant so we </a:t>
            </a:r>
            <a:r>
              <a:rPr lang="en-US" sz="2800" dirty="0" smtClean="0">
                <a:latin typeface="Comic Sans MS" panose="030F0702030302020204" pitchFamily="66" charset="0"/>
              </a:rPr>
              <a:t>________________</a:t>
            </a:r>
            <a:r>
              <a:rPr lang="en-US" sz="2800" dirty="0">
                <a:latin typeface="Comic Sans MS" panose="030F0702030302020204" pitchFamily="66" charset="0"/>
              </a:rPr>
              <a:t> in a Chinese one.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– I need to </a:t>
            </a:r>
            <a:r>
              <a:rPr lang="en-US" sz="2800" dirty="0" smtClean="0">
                <a:latin typeface="Comic Sans MS" panose="030F0702030302020204" pitchFamily="66" charset="0"/>
              </a:rPr>
              <a:t>_______________</a:t>
            </a:r>
            <a:r>
              <a:rPr lang="en-US" sz="2800" dirty="0">
                <a:latin typeface="Comic Sans MS" panose="030F0702030302020204" pitchFamily="66" charset="0"/>
              </a:rPr>
              <a:t> my room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– I waited for my friend in the park for a long time, eventually I </a:t>
            </a:r>
            <a:r>
              <a:rPr lang="en-US" sz="2800" dirty="0" smtClean="0">
                <a:latin typeface="Comic Sans MS" panose="030F0702030302020204" pitchFamily="66" charset="0"/>
              </a:rPr>
              <a:t>__________________</a:t>
            </a:r>
            <a:r>
              <a:rPr lang="en-US" sz="2800" b="1" dirty="0">
                <a:latin typeface="Comic Sans MS" panose="030F0702030302020204" pitchFamily="66" charset="0"/>
              </a:rPr>
              <a:t> </a:t>
            </a:r>
            <a:r>
              <a:rPr lang="en-US" sz="2800" dirty="0">
                <a:latin typeface="Comic Sans MS" panose="030F0702030302020204" pitchFamily="66" charset="0"/>
              </a:rPr>
              <a:t>and went home.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– She </a:t>
            </a:r>
            <a:r>
              <a:rPr lang="en-US" sz="2800" dirty="0" smtClean="0">
                <a:latin typeface="Comic Sans MS" panose="030F0702030302020204" pitchFamily="66" charset="0"/>
              </a:rPr>
              <a:t>has__________________</a:t>
            </a:r>
            <a:r>
              <a:rPr lang="en-US" sz="2800" dirty="0">
                <a:latin typeface="Comic Sans MS" panose="030F0702030302020204" pitchFamily="66" charset="0"/>
              </a:rPr>
              <a:t>  all the cutlery in the drawer again!</a:t>
            </a:r>
            <a:r>
              <a:rPr lang="en-US" sz="2800" dirty="0" smtClean="0">
                <a:latin typeface="Comic Sans MS" panose="030F0702030302020204" pitchFamily="66" charset="0"/>
              </a:rPr>
              <a:t/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– We have to </a:t>
            </a:r>
            <a:r>
              <a:rPr lang="en-US" sz="2800" dirty="0" smtClean="0">
                <a:latin typeface="Comic Sans MS" panose="030F0702030302020204" pitchFamily="66" charset="0"/>
              </a:rPr>
              <a:t>________________</a:t>
            </a:r>
            <a:r>
              <a:rPr lang="en-US" sz="2800" dirty="0">
                <a:latin typeface="Comic Sans MS" panose="030F0702030302020204" pitchFamily="66" charset="0"/>
              </a:rPr>
              <a:t> at 6am on weekdays.</a:t>
            </a:r>
            <a:endParaRPr lang="en-US" sz="2800" b="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8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0406" y="133158"/>
            <a:ext cx="1195159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solidFill>
                  <a:srgbClr val="555555"/>
                </a:solidFill>
                <a:effectLst/>
                <a:latin typeface="Comic Sans MS" panose="030F0702030302020204" pitchFamily="66" charset="0"/>
              </a:rPr>
              <a:t> </a:t>
            </a:r>
          </a:p>
          <a:p>
            <a:r>
              <a:rPr lang="en-US" sz="2800" b="1" dirty="0" smtClean="0">
                <a:effectLst/>
                <a:latin typeface="Comic Sans MS" panose="030F0702030302020204" pitchFamily="66" charset="0"/>
              </a:rPr>
              <a:t>TAKE</a:t>
            </a:r>
            <a:endParaRPr lang="en-US" sz="2800" b="0" dirty="0" smtClean="0">
              <a:effectLst/>
              <a:latin typeface="Comic Sans MS" panose="030F0702030302020204" pitchFamily="66" charset="0"/>
            </a:endParaRPr>
          </a:p>
          <a:p>
            <a:endParaRPr lang="en-US" sz="2800" b="0" dirty="0" smtClean="0">
              <a:solidFill>
                <a:srgbClr val="555555"/>
              </a:solidFill>
              <a:effectLst/>
              <a:latin typeface="Comic Sans MS" panose="030F0702030302020204" pitchFamily="66" charset="0"/>
            </a:endParaRPr>
          </a:p>
          <a:p>
            <a:r>
              <a:rPr lang="en-US" sz="2800" b="0" dirty="0" smtClean="0">
                <a:effectLst/>
                <a:latin typeface="Comic Sans MS" panose="030F0702030302020204" pitchFamily="66" charset="0"/>
              </a:rPr>
              <a:t>Carry something from one place to another/ hold in your hands or arms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 smtClean="0">
                <a:effectLst/>
                <a:latin typeface="Comic Sans MS" panose="030F0702030302020204" pitchFamily="66" charset="0"/>
              </a:rPr>
              <a:t>Can you take the kids to school tomorrow?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 smtClean="0">
                <a:effectLst/>
                <a:latin typeface="Comic Sans MS" panose="030F0702030302020204" pitchFamily="66" charset="0"/>
              </a:rPr>
              <a:t>Can I take the baby? (so that I can hold her in my arms)</a:t>
            </a:r>
          </a:p>
          <a:p>
            <a:endParaRPr lang="en-US" sz="2800" b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effectLst/>
                <a:latin typeface="Comic Sans MS" panose="030F0702030302020204" pitchFamily="66" charset="0"/>
              </a:rPr>
              <a:t>TAKE AFTER</a:t>
            </a:r>
            <a:endParaRPr lang="en-US" sz="2800" b="0" dirty="0" smtClean="0">
              <a:effectLst/>
              <a:latin typeface="Comic Sans MS" panose="030F0702030302020204" pitchFamily="66" charset="0"/>
            </a:endParaRPr>
          </a:p>
          <a:p>
            <a:endParaRPr lang="en-US" sz="2800" b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dirty="0" smtClean="0">
                <a:effectLst/>
                <a:latin typeface="Comic Sans MS" panose="030F0702030302020204" pitchFamily="66" charset="0"/>
              </a:rPr>
              <a:t>Resemble </a:t>
            </a:r>
            <a:r>
              <a:rPr lang="en-US" sz="2800" b="0" dirty="0" smtClean="0">
                <a:effectLst/>
                <a:latin typeface="Comic Sans MS" panose="030F0702030302020204" pitchFamily="66" charset="0"/>
              </a:rPr>
              <a:t>one of your parents</a:t>
            </a:r>
          </a:p>
          <a:p>
            <a:r>
              <a:rPr lang="en-US" sz="2800" b="0" dirty="0" smtClean="0">
                <a:effectLst/>
                <a:latin typeface="Comic Sans MS" panose="030F0702030302020204" pitchFamily="66" charset="0"/>
              </a:rPr>
              <a:t>I </a:t>
            </a:r>
            <a:r>
              <a:rPr lang="en-US" sz="2800" b="0" dirty="0" smtClean="0">
                <a:effectLst/>
                <a:latin typeface="Comic Sans MS" panose="030F0702030302020204" pitchFamily="66" charset="0"/>
              </a:rPr>
              <a:t>don’t</a:t>
            </a:r>
            <a:r>
              <a:rPr lang="en-US" sz="2800" b="0" dirty="0" smtClean="0">
                <a:effectLst/>
                <a:latin typeface="Comic Sans MS" panose="030F0702030302020204" pitchFamily="66" charset="0"/>
              </a:rPr>
              <a:t> </a:t>
            </a:r>
            <a:r>
              <a:rPr lang="en-US" sz="2800" b="1" dirty="0" smtClean="0">
                <a:effectLst/>
                <a:latin typeface="Comic Sans MS" panose="030F0702030302020204" pitchFamily="66" charset="0"/>
              </a:rPr>
              <a:t>take after</a:t>
            </a:r>
            <a:r>
              <a:rPr lang="en-US" sz="2800" b="0" dirty="0" smtClean="0">
                <a:effectLst/>
                <a:latin typeface="Comic Sans MS" panose="030F0702030302020204" pitchFamily="66" charset="0"/>
              </a:rPr>
              <a:t> my father at all. He’s tall, he’s got fair hair, but I’m short and have got dark ha</a:t>
            </a:r>
            <a:r>
              <a:rPr lang="en-US" sz="2800" dirty="0">
                <a:latin typeface="Comic Sans MS" panose="030F0702030302020204" pitchFamily="66" charset="0"/>
              </a:rPr>
              <a:t>ir</a:t>
            </a:r>
            <a:r>
              <a:rPr lang="en-US" sz="2800" dirty="0" smtClean="0">
                <a:latin typeface="Comic Sans MS" panose="030F0702030302020204" pitchFamily="66" charset="0"/>
              </a:rPr>
              <a:t>. </a:t>
            </a:r>
            <a:r>
              <a:rPr lang="en-US" sz="2800" dirty="0">
                <a:latin typeface="Comic Sans MS" panose="030F0702030302020204" pitchFamily="66" charset="0"/>
              </a:rPr>
              <a:t> 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As you can see </a:t>
            </a:r>
            <a:r>
              <a:rPr lang="en-US" sz="2800" b="1" dirty="0">
                <a:latin typeface="Comic Sans MS" panose="030F0702030302020204" pitchFamily="66" charset="0"/>
              </a:rPr>
              <a:t>‘take after’</a:t>
            </a:r>
            <a:r>
              <a:rPr lang="en-US" sz="2800" dirty="0">
                <a:latin typeface="Comic Sans MS" panose="030F0702030302020204" pitchFamily="66" charset="0"/>
              </a:rPr>
              <a:t> means something totally </a:t>
            </a:r>
            <a:r>
              <a:rPr lang="en-US" sz="2800" b="1" dirty="0">
                <a:latin typeface="Comic Sans MS" panose="030F0702030302020204" pitchFamily="66" charset="0"/>
              </a:rPr>
              <a:t>unrelated to ‘take’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55555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256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543" y="282927"/>
            <a:ext cx="1197160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DOES THE PARTICLE ALWAYS COME DIRECTLY AFTER THE VERB?</a:t>
            </a:r>
          </a:p>
          <a:p>
            <a:pPr algn="ctr"/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No, not always. But sometimes it has to.</a:t>
            </a: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I know it’s not fair, but the fact is that some phrasal verbs are 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separable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(words can stand between the verb and the particle) while others are 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inseparable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(you can’t insert any word between the verb and the particle).</a:t>
            </a: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This may sound a bit too technical, so it’s best to look at some examples.</a:t>
            </a: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</a:t>
            </a:r>
          </a:p>
          <a:p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SEPARABLE PHRASAL VERBS:</a:t>
            </a: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</a:t>
            </a:r>
            <a:endParaRPr lang="en-US" b="0" i="0" dirty="0">
              <a:solidFill>
                <a:srgbClr val="55555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664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543" y="282927"/>
            <a:ext cx="1197160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CLEAN UP:  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tidy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You can’t go out until you clean up this mess. (clean up: not separated)</a:t>
            </a: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You can’t go out until you clean this mess up. (clean… up: separated)</a:t>
            </a: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 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Both of the above sentences are correct- it doesn’t matter whether you insert ‘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the mess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’ between ‘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clean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’ and ‘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up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’. You can do it either way.</a:t>
            </a:r>
          </a:p>
          <a:p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TURN DOWN</a:t>
            </a: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reduce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Can you turn down the heating, please? It’s boiling in here. (turn down: not separated)</a:t>
            </a: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Can you turn the heating down, please? It’s boiling in here. (turn… down: separated)</a:t>
            </a: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  <a:endParaRPr lang="en-US" b="0" i="0" dirty="0">
              <a:solidFill>
                <a:srgbClr val="55555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409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543" y="282927"/>
            <a:ext cx="1197160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omic Sans MS" panose="030F0702030302020204" pitchFamily="66" charset="0"/>
              </a:rPr>
              <a:t>PUT ON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dress yourself in something</a:t>
            </a:r>
          </a:p>
          <a:p>
            <a:r>
              <a:rPr lang="en-US" sz="2800" i="1" dirty="0">
                <a:latin typeface="Comic Sans MS" panose="030F0702030302020204" pitchFamily="66" charset="0"/>
              </a:rPr>
              <a:t>Mum, I don’t want to put on this dress. It’s hideous.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>
                <a:latin typeface="Comic Sans MS" panose="030F0702030302020204" pitchFamily="66" charset="0"/>
              </a:rPr>
              <a:t>Mum, I don’t want to put this dress on. It’s hideous.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>
                <a:latin typeface="Comic Sans MS" panose="030F0702030302020204" pitchFamily="66" charset="0"/>
              </a:rPr>
              <a:t> 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b="1" dirty="0">
                <a:latin typeface="Comic Sans MS" panose="030F0702030302020204" pitchFamily="66" charset="0"/>
              </a:rPr>
              <a:t>THROW AWAY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get rid of something you don’t want anymore</a:t>
            </a:r>
          </a:p>
          <a:p>
            <a:r>
              <a:rPr lang="en-US" sz="2800" i="1" dirty="0">
                <a:latin typeface="Comic Sans MS" panose="030F0702030302020204" pitchFamily="66" charset="0"/>
              </a:rPr>
              <a:t>Don’t throw away those batteries. I’ll use them in my science project.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>
                <a:latin typeface="Comic Sans MS" panose="030F0702030302020204" pitchFamily="66" charset="0"/>
              </a:rPr>
              <a:t>Don’t throw those batteries away. I’ll use them in my science project.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CALL </a:t>
            </a:r>
            <a:r>
              <a:rPr lang="en-US" sz="2800" b="1" dirty="0">
                <a:latin typeface="Comic Sans MS" panose="030F0702030302020204" pitchFamily="66" charset="0"/>
              </a:rPr>
              <a:t>OFF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cancel</a:t>
            </a:r>
          </a:p>
          <a:p>
            <a:r>
              <a:rPr lang="en-US" sz="2800" i="1" dirty="0" err="1">
                <a:latin typeface="Comic Sans MS" panose="030F0702030302020204" pitchFamily="66" charset="0"/>
              </a:rPr>
              <a:t>Mr</a:t>
            </a:r>
            <a:r>
              <a:rPr lang="en-US" sz="2800" i="1" dirty="0">
                <a:latin typeface="Comic Sans MS" panose="030F0702030302020204" pitchFamily="66" charset="0"/>
              </a:rPr>
              <a:t> Brown has called off the meeting, again.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 err="1">
                <a:latin typeface="Comic Sans MS" panose="030F0702030302020204" pitchFamily="66" charset="0"/>
              </a:rPr>
              <a:t>Mr</a:t>
            </a:r>
            <a:r>
              <a:rPr lang="en-US" sz="2800" i="1" dirty="0">
                <a:latin typeface="Comic Sans MS" panose="030F0702030302020204" pitchFamily="66" charset="0"/>
              </a:rPr>
              <a:t> Brown has called the meeting off, again.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543" y="282927"/>
            <a:ext cx="119716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These </a:t>
            </a:r>
            <a:r>
              <a:rPr lang="en-US" sz="2800" dirty="0">
                <a:latin typeface="Comic Sans MS" panose="030F0702030302020204" pitchFamily="66" charset="0"/>
              </a:rPr>
              <a:t>sentences are correct either way. However, when you use </a:t>
            </a:r>
            <a:r>
              <a:rPr lang="en-US" sz="2800" b="1" dirty="0">
                <a:latin typeface="Comic Sans MS" panose="030F0702030302020204" pitchFamily="66" charset="0"/>
              </a:rPr>
              <a:t>pronouns</a:t>
            </a:r>
            <a:r>
              <a:rPr lang="en-US" sz="2800" dirty="0">
                <a:latin typeface="Comic Sans MS" panose="030F0702030302020204" pitchFamily="66" charset="0"/>
              </a:rPr>
              <a:t> (him, her, it, us etc.) the verb and the particle must be separated</a:t>
            </a:r>
            <a:r>
              <a:rPr lang="en-US" sz="2800" dirty="0" smtClean="0">
                <a:latin typeface="Comic Sans MS" panose="030F0702030302020204" pitchFamily="66" charset="0"/>
              </a:rPr>
              <a:t>: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>
                <a:latin typeface="Comic Sans MS" panose="030F0702030302020204" pitchFamily="66" charset="0"/>
              </a:rPr>
              <a:t>Mum, I don’t want to put </a:t>
            </a:r>
            <a:r>
              <a:rPr lang="en-US" sz="2800" b="1" i="1" dirty="0">
                <a:latin typeface="Comic Sans MS" panose="030F0702030302020204" pitchFamily="66" charset="0"/>
              </a:rPr>
              <a:t>it</a:t>
            </a:r>
            <a:r>
              <a:rPr lang="en-US" sz="2800" i="1" dirty="0">
                <a:latin typeface="Comic Sans MS" panose="030F0702030302020204" pitchFamily="66" charset="0"/>
              </a:rPr>
              <a:t> on. It’s hideous.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>
                <a:latin typeface="Comic Sans MS" panose="030F0702030302020204" pitchFamily="66" charset="0"/>
              </a:rPr>
              <a:t>Don’t throw </a:t>
            </a:r>
            <a:r>
              <a:rPr lang="en-US" sz="2800" b="1" i="1" dirty="0">
                <a:latin typeface="Comic Sans MS" panose="030F0702030302020204" pitchFamily="66" charset="0"/>
              </a:rPr>
              <a:t>them</a:t>
            </a:r>
            <a:r>
              <a:rPr lang="en-US" sz="2800" i="1" dirty="0">
                <a:latin typeface="Comic Sans MS" panose="030F0702030302020204" pitchFamily="66" charset="0"/>
              </a:rPr>
              <a:t> away. I’ll use them in my science project.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i="1" dirty="0" err="1">
                <a:latin typeface="Comic Sans MS" panose="030F0702030302020204" pitchFamily="66" charset="0"/>
              </a:rPr>
              <a:t>Mr</a:t>
            </a:r>
            <a:r>
              <a:rPr lang="en-US" sz="2800" i="1" dirty="0">
                <a:latin typeface="Comic Sans MS" panose="030F0702030302020204" pitchFamily="66" charset="0"/>
              </a:rPr>
              <a:t> Brown has called </a:t>
            </a:r>
            <a:r>
              <a:rPr lang="en-US" sz="2800" b="1" i="1" dirty="0">
                <a:latin typeface="Comic Sans MS" panose="030F0702030302020204" pitchFamily="66" charset="0"/>
              </a:rPr>
              <a:t>it</a:t>
            </a:r>
            <a:r>
              <a:rPr lang="en-US" sz="2800" i="1" dirty="0">
                <a:latin typeface="Comic Sans MS" panose="030F0702030302020204" pitchFamily="66" charset="0"/>
              </a:rPr>
              <a:t> off, again.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4328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8940" y="-128528"/>
            <a:ext cx="1137204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0" dirty="0" smtClean="0">
                <a:effectLst/>
                <a:latin typeface="Open Sans"/>
              </a:rPr>
              <a:t>Get on</a:t>
            </a:r>
            <a:r>
              <a:rPr lang="en-US" sz="3200" b="0" i="0" dirty="0" smtClean="0">
                <a:effectLst/>
                <a:latin typeface="Open Sans"/>
              </a:rPr>
              <a:t> – to have a good relationship with someone.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I </a:t>
            </a:r>
            <a:r>
              <a:rPr lang="en-US" sz="3200" b="1" i="1" dirty="0" smtClean="0">
                <a:effectLst/>
                <a:latin typeface="Open Sans"/>
              </a:rPr>
              <a:t>get on</a:t>
            </a:r>
            <a:r>
              <a:rPr lang="en-US" sz="3200" b="0" i="1" dirty="0" smtClean="0">
                <a:effectLst/>
                <a:latin typeface="Open Sans"/>
              </a:rPr>
              <a:t> really well with the people at work, everyone is very friendly.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0" i="0" dirty="0" smtClean="0">
              <a:effectLst/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Take on</a:t>
            </a:r>
            <a:r>
              <a:rPr lang="en-US" sz="3200" b="0" i="0" dirty="0" smtClean="0">
                <a:effectLst/>
                <a:latin typeface="Open Sans"/>
              </a:rPr>
              <a:t> – to accept extra 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I will </a:t>
            </a:r>
            <a:r>
              <a:rPr lang="en-US" sz="3200" b="1" i="1" dirty="0" smtClean="0">
                <a:effectLst/>
                <a:latin typeface="Open Sans"/>
              </a:rPr>
              <a:t>take on</a:t>
            </a:r>
            <a:r>
              <a:rPr lang="en-US" sz="3200" b="0" i="1" dirty="0" smtClean="0">
                <a:effectLst/>
                <a:latin typeface="Open Sans"/>
              </a:rPr>
              <a:t> a lot of extra hours this week, I need the money.</a:t>
            </a:r>
            <a:endParaRPr lang="en-US" sz="3200" b="0" i="0" dirty="0" smtClean="0">
              <a:effectLst/>
              <a:latin typeface="Open Sans"/>
            </a:endParaRPr>
          </a:p>
          <a:p>
            <a:endParaRPr lang="en-US" sz="3200" b="1" i="0" dirty="0" smtClean="0">
              <a:effectLst/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Build on</a:t>
            </a:r>
            <a:r>
              <a:rPr lang="en-US" sz="3200" b="0" i="0" dirty="0" smtClean="0">
                <a:effectLst/>
                <a:latin typeface="Open Sans"/>
              </a:rPr>
              <a:t> – to use your success to go further.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She has really </a:t>
            </a:r>
            <a:r>
              <a:rPr lang="en-US" sz="3200" b="1" i="1" dirty="0" smtClean="0">
                <a:effectLst/>
                <a:latin typeface="Open Sans"/>
              </a:rPr>
              <a:t>built on</a:t>
            </a:r>
            <a:r>
              <a:rPr lang="en-US" sz="3200" b="0" i="1" dirty="0" smtClean="0">
                <a:effectLst/>
                <a:latin typeface="Open Sans"/>
              </a:rPr>
              <a:t> her excellent work in this department, I think she should be promoted.</a:t>
            </a:r>
            <a:endParaRPr lang="en-US" sz="3200" b="0" i="0" dirty="0" smtClean="0">
              <a:effectLst/>
              <a:latin typeface="Open Sans"/>
            </a:endParaRPr>
          </a:p>
          <a:p>
            <a:endParaRPr lang="en-US" sz="3200" b="1" i="0" dirty="0" smtClean="0">
              <a:effectLst/>
              <a:latin typeface="Open Sans"/>
            </a:endParaRPr>
          </a:p>
          <a:p>
            <a:r>
              <a:rPr lang="en-US" sz="3200" b="1" i="0" dirty="0" smtClean="0">
                <a:effectLst/>
                <a:latin typeface="Open Sans"/>
              </a:rPr>
              <a:t>Decide on</a:t>
            </a:r>
            <a:r>
              <a:rPr lang="en-US" sz="3200" b="0" i="0" dirty="0" smtClean="0">
                <a:effectLst/>
                <a:latin typeface="Open Sans"/>
              </a:rPr>
              <a:t> – to choose.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i="1" dirty="0" smtClean="0">
                <a:effectLst/>
                <a:latin typeface="Open Sans"/>
              </a:rPr>
              <a:t>I’m trying to </a:t>
            </a:r>
            <a:r>
              <a:rPr lang="en-US" sz="3200" b="1" i="1" dirty="0" smtClean="0">
                <a:effectLst/>
                <a:latin typeface="Open Sans"/>
              </a:rPr>
              <a:t>decide on</a:t>
            </a:r>
            <a:r>
              <a:rPr lang="en-US" sz="3200" b="0" i="1" dirty="0" smtClean="0">
                <a:effectLst/>
                <a:latin typeface="Open Sans"/>
              </a:rPr>
              <a:t> what type of cake I want for the wedding.</a:t>
            </a:r>
            <a:endParaRPr lang="en-US" sz="3200" b="0" i="0" dirty="0" smtClean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81816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4362" y="1601799"/>
            <a:ext cx="113720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dirty="0" smtClean="0">
              <a:effectLst/>
              <a:latin typeface="Open San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5" y="844063"/>
            <a:ext cx="7753350" cy="562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00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4362" y="1601799"/>
            <a:ext cx="113720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dirty="0" smtClean="0">
              <a:effectLst/>
              <a:latin typeface="Open San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5655" y="0"/>
            <a:ext cx="116894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INCREASE:</a:t>
            </a:r>
            <a:br>
              <a:rPr lang="en-US" sz="2800" b="0" i="0" dirty="0" smtClean="0">
                <a:effectLst/>
                <a:latin typeface="Comic Sans MS" panose="030F0702030302020204" pitchFamily="66" charset="0"/>
              </a:rPr>
            </a:br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“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TURN UP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the volume please, I can’t hear what my teacher is saying. 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TURN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the volume UP now!” – What you are trying to do is </a:t>
            </a: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increase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the volume so that you can hear it better.</a:t>
            </a:r>
          </a:p>
          <a:p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“I wish I could 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GROW UP 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faster so I can drive a car!” – He wants</a:t>
            </a: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 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his age to </a:t>
            </a: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increase 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quickly so he can do what he wants to.</a:t>
            </a:r>
          </a:p>
          <a:p>
            <a:endParaRPr lang="en-US" sz="2800" b="0" i="0" dirty="0" smtClean="0">
              <a:effectLst/>
              <a:latin typeface="Comic Sans MS" panose="030F0702030302020204" pitchFamily="66" charset="0"/>
            </a:endParaRPr>
          </a:p>
          <a:p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“Could you please </a:t>
            </a:r>
            <a:r>
              <a:rPr lang="en-US" sz="2800" b="1" i="0" dirty="0" smtClean="0">
                <a:effectLst/>
                <a:latin typeface="Comic Sans MS" panose="030F0702030302020204" pitchFamily="66" charset="0"/>
              </a:rPr>
              <a:t>HURRY UP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and tell me what happened. I want to know the ending!” – You are asking your friend to </a:t>
            </a:r>
            <a:r>
              <a:rPr lang="en-US" sz="2800" b="0" i="1" dirty="0" smtClean="0">
                <a:effectLst/>
                <a:latin typeface="Comic Sans MS" panose="030F0702030302020204" pitchFamily="66" charset="0"/>
              </a:rPr>
              <a:t>increase</a:t>
            </a:r>
            <a:r>
              <a:rPr lang="en-US" sz="2800" b="0" i="0" dirty="0" smtClean="0">
                <a:effectLst/>
                <a:latin typeface="Comic Sans MS" panose="030F0702030302020204" pitchFamily="66" charset="0"/>
              </a:rPr>
              <a:t> her rate of speech so you can hear the end of the story.</a:t>
            </a:r>
            <a:endParaRPr lang="en-US" sz="2800" b="0" i="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190</Words>
  <Application>Microsoft Office PowerPoint</Application>
  <PresentationFormat>Panorámica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</dc:creator>
  <cp:lastModifiedBy>Berta</cp:lastModifiedBy>
  <cp:revision>13</cp:revision>
  <dcterms:created xsi:type="dcterms:W3CDTF">2016-07-27T18:21:46Z</dcterms:created>
  <dcterms:modified xsi:type="dcterms:W3CDTF">2016-07-28T19:15:11Z</dcterms:modified>
</cp:coreProperties>
</file>